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87" r:id="rId2"/>
    <p:sldId id="299" r:id="rId3"/>
    <p:sldId id="283" r:id="rId4"/>
    <p:sldId id="284" r:id="rId5"/>
    <p:sldId id="285"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0" d="100"/>
          <a:sy n="100" d="100"/>
        </p:scale>
        <p:origin x="96" y="35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2024/8/27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8/27/2024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212"/>
            </a:xfrm>
            <a:prstGeom prst="rect">
              <a:avLst/>
            </a:prstGeom>
          </p:spPr>
          <p:txBody>
            <a:bodyPr wrap="square">
              <a:spAutoFit/>
            </a:bodyPr>
            <a:lstStyle/>
            <a:p>
              <a:pPr algn="ctr" fontAlgn="auto">
                <a:spcAft>
                  <a:spcPts val="0"/>
                </a:spcAft>
              </a:pPr>
              <a:r>
                <a:rPr lang="en-US" altLang="zh-CN" sz="4400" b="1" dirty="0">
                  <a:solidFill>
                    <a:srgbClr val="0000FF"/>
                  </a:solidFill>
                  <a:latin typeface="微软雅黑" panose="020B0503020204020204" pitchFamily="34" charset="-122"/>
                  <a:ea typeface="微软雅黑" panose="020B0503020204020204" pitchFamily="34" charset="-122"/>
                </a:rPr>
                <a:t>00 </a:t>
              </a:r>
              <a:r>
                <a:rPr lang="zh-CN" altLang="en-US" sz="4400" b="1" dirty="0">
                  <a:solidFill>
                    <a:srgbClr val="0000FF"/>
                  </a:solidFill>
                  <a:latin typeface="微软雅黑" panose="020B0503020204020204" pitchFamily="34" charset="-122"/>
                  <a:ea typeface="微软雅黑" panose="020B0503020204020204" pitchFamily="34" charset="-122"/>
                </a:rPr>
                <a:t>前言</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7D61BD62-F9ED-7C91-36AD-8EEED2E8F60F}"/>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a:t>
            </a:r>
            <a:endParaRPr lang="en-US" altLang="zh-CN" sz="2400" b="1" dirty="0">
              <a:solidFill>
                <a:schemeClr val="tx1"/>
              </a:solidFill>
              <a:latin typeface="华文行楷" panose="02010800040101010101" pitchFamily="2" charset="-122"/>
              <a:ea typeface="华文行楷" panose="02010800040101010101" pitchFamily="2" charset="-122"/>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255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态势感知 </a:t>
            </a:r>
            <a:r>
              <a:rPr lang="en-US" altLang="zh-CN" sz="2400" b="1" dirty="0">
                <a:latin typeface="微软雅黑" panose="020B0503020204020204" pitchFamily="34" charset="-122"/>
                <a:ea typeface="微软雅黑" panose="020B0503020204020204" pitchFamily="34" charset="-122"/>
                <a:sym typeface="+mn-ea"/>
              </a:rPr>
              <a:t>Situational awareness or situation awareness (SA)</a:t>
            </a: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sym typeface="+mn-ea"/>
              </a:rPr>
              <a:t>The perception of the elements in the environment within a volume of time and space, the comprehension of their meaning, and the projection of their status in the near future.</a:t>
            </a: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在一定的时间和空间范围内对环境元素的感知，对其意义的理解，以及对其在不久的将来的状态的预测。</a:t>
            </a:r>
            <a:r>
              <a:rPr lang="en-US" altLang="zh-CN" sz="1200" b="1" dirty="0">
                <a:latin typeface="微软雅黑" panose="020B0503020204020204" pitchFamily="34" charset="-122"/>
                <a:ea typeface="微软雅黑" panose="020B0503020204020204" pitchFamily="34" charset="-122"/>
                <a:sym typeface="+mn-ea"/>
              </a:rPr>
              <a:t>(from </a:t>
            </a:r>
            <a:r>
              <a:rPr lang="en-GB" altLang="zh-CN" sz="1200" b="1" dirty="0" err="1">
                <a:latin typeface="微软雅黑" panose="020B0503020204020204" pitchFamily="34" charset="-122"/>
                <a:ea typeface="微软雅黑" panose="020B0503020204020204" pitchFamily="34" charset="-122"/>
                <a:sym typeface="+mn-ea"/>
              </a:rPr>
              <a:t>wikipedia</a:t>
            </a:r>
            <a:r>
              <a:rPr lang="en-US" altLang="zh-CN" sz="1200" b="1" dirty="0">
                <a:latin typeface="微软雅黑" panose="020B0503020204020204" pitchFamily="34" charset="-122"/>
                <a:ea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sym typeface="+mn-ea"/>
              </a:rPr>
              <a:t>空间态势感知 </a:t>
            </a:r>
            <a:r>
              <a:rPr lang="en-US" altLang="zh-CN" sz="2800" b="1" dirty="0">
                <a:solidFill>
                  <a:srgbClr val="0000FF"/>
                </a:solidFill>
                <a:latin typeface="微软雅黑" panose="020B0503020204020204" pitchFamily="34" charset="-122"/>
                <a:ea typeface="微软雅黑" panose="020B0503020204020204" pitchFamily="34" charset="-122"/>
                <a:sym typeface="+mn-ea"/>
              </a:rPr>
              <a:t>SSA</a:t>
            </a: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对所有发生在空间的事件、威胁、活动以及各类空间系统当前状态的了解与感知，进而可以使指挥决策和操作人员能够获取并维持在激烈太空博弈中的空间优势。</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6" name="矩形 5"/>
          <p:cNvSpPr/>
          <p:nvPr/>
        </p:nvSpPr>
        <p:spPr>
          <a:xfrm>
            <a:off x="9074828" y="3105543"/>
            <a:ext cx="3307385" cy="400110"/>
          </a:xfrm>
          <a:prstGeom prst="rect">
            <a:avLst/>
          </a:prstGeom>
        </p:spPr>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军事情报领域的概念</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4" name="矩形 3">
            <a:extLst>
              <a:ext uri="{FF2B5EF4-FFF2-40B4-BE49-F238E27FC236}">
                <a16:creationId xmlns:a16="http://schemas.microsoft.com/office/drawing/2014/main" id="{88274DDD-1CE1-3F2F-33A0-6A07DB52B7F1}"/>
              </a:ext>
            </a:extLst>
          </p:cNvPr>
          <p:cNvSpPr/>
          <p:nvPr/>
        </p:nvSpPr>
        <p:spPr>
          <a:xfrm>
            <a:off x="2907785" y="3728791"/>
            <a:ext cx="5748077" cy="523220"/>
          </a:xfrm>
          <a:prstGeom prst="rect">
            <a:avLst/>
          </a:prstGeom>
        </p:spPr>
        <p:txBody>
          <a:bodyPr wrap="square">
            <a:spAutoFit/>
          </a:bodyPr>
          <a:lstStyle/>
          <a:p>
            <a:pPr algn="ctr" fontAlgn="auto">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人感知 </a:t>
            </a:r>
            <a:r>
              <a:rPr lang="en-US" altLang="zh-CN" sz="2800" b="1" dirty="0">
                <a:solidFill>
                  <a:srgbClr val="0000FF"/>
                </a:solidFill>
                <a:latin typeface="微软雅黑" panose="020B0503020204020204" pitchFamily="34" charset="-122"/>
                <a:ea typeface="微软雅黑" panose="020B0503020204020204" pitchFamily="34" charset="-122"/>
              </a:rPr>
              <a:t>--&gt; </a:t>
            </a:r>
            <a:r>
              <a:rPr lang="zh-CN" altLang="en-US" sz="2800" b="1" dirty="0">
                <a:solidFill>
                  <a:srgbClr val="0000FF"/>
                </a:solidFill>
                <a:latin typeface="微软雅黑" panose="020B0503020204020204" pitchFamily="34" charset="-122"/>
                <a:ea typeface="微软雅黑" panose="020B0503020204020204" pitchFamily="34" charset="-122"/>
              </a:rPr>
              <a:t>机器（算法）感知</a:t>
            </a:r>
            <a:endParaRPr lang="zh-CN" sz="2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172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14417EB-849C-F044-49AA-ECE3163E0B0B}"/>
              </a:ext>
            </a:extLst>
          </p:cNvPr>
          <p:cNvSpPr/>
          <p:nvPr/>
        </p:nvSpPr>
        <p:spPr>
          <a:xfrm>
            <a:off x="7689425" y="2902998"/>
            <a:ext cx="4491958" cy="1797863"/>
          </a:xfrm>
          <a:prstGeom prst="rect">
            <a:avLst/>
          </a:prstGeom>
          <a:solidFill>
            <a:srgbClr val="FFFF00">
              <a:alpha val="6000"/>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764" y="888303"/>
            <a:ext cx="6969397" cy="5373138"/>
          </a:xfrm>
          <a:prstGeom prst="rect">
            <a:avLst/>
          </a:prstGeom>
        </p:spPr>
        <p:txBody>
          <a:bodyPr wrap="square">
            <a:spAutoFit/>
          </a:bodyPr>
          <a:lstStyle/>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：天球概念与时间系统</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02-03</a:t>
            </a:r>
            <a:r>
              <a:rPr lang="zh-CN" altLang="en-US" sz="2400" b="1" dirty="0">
                <a:latin typeface="微软雅黑" panose="020B0503020204020204" pitchFamily="34" charset="-122"/>
                <a:ea typeface="微软雅黑" panose="020B0503020204020204" pitchFamily="34" charset="-122"/>
              </a:rPr>
              <a:t>：地心坐标系统及相互转换</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04</a:t>
            </a:r>
            <a:r>
              <a:rPr lang="zh-CN" altLang="en-US" sz="2400" b="1" dirty="0">
                <a:latin typeface="微软雅黑" panose="020B0503020204020204" pitchFamily="34" charset="-122"/>
                <a:ea typeface="微软雅黑" panose="020B0503020204020204" pitchFamily="34" charset="-122"/>
              </a:rPr>
              <a:t>：站心坐标系和观测几何</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05-06</a:t>
            </a:r>
            <a:r>
              <a:rPr lang="zh-CN" altLang="en-US" sz="2400" b="1" dirty="0">
                <a:latin typeface="微软雅黑" panose="020B0503020204020204" pitchFamily="34" charset="-122"/>
                <a:ea typeface="微软雅黑" panose="020B0503020204020204" pitchFamily="34" charset="-122"/>
              </a:rPr>
              <a:t>：人造天体运动方程与二体问题积分</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07</a:t>
            </a:r>
            <a:r>
              <a:rPr lang="zh-CN" altLang="en-US" sz="2400" b="1" dirty="0">
                <a:latin typeface="微软雅黑" panose="020B0503020204020204" pitchFamily="34" charset="-122"/>
                <a:ea typeface="微软雅黑" panose="020B0503020204020204" pitchFamily="34" charset="-122"/>
              </a:rPr>
              <a:t>：限制性三体问题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08</a:t>
            </a:r>
            <a:r>
              <a:rPr lang="zh-CN" altLang="en-US" sz="2400" b="1" dirty="0">
                <a:latin typeface="微软雅黑" panose="020B0503020204020204" pitchFamily="34" charset="-122"/>
                <a:ea typeface="微软雅黑" panose="020B0503020204020204" pitchFamily="34" charset="-122"/>
              </a:rPr>
              <a:t>：受摄二体问题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09-10</a:t>
            </a:r>
            <a:r>
              <a:rPr lang="zh-CN" altLang="en-US" sz="2400" b="1" dirty="0">
                <a:latin typeface="微软雅黑" panose="020B0503020204020204" pitchFamily="34" charset="-122"/>
                <a:ea typeface="微软雅黑" panose="020B0503020204020204" pitchFamily="34" charset="-122"/>
              </a:rPr>
              <a:t>：几种主要摄动及特殊轨道类型</a:t>
            </a:r>
            <a:endParaRPr lang="en-US" altLang="zh-CN" sz="2400" b="1" dirty="0">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：大气阻力摄动，大气密度模型，</a:t>
            </a:r>
            <a:r>
              <a:rPr lang="zh-CN" altLang="en-US" sz="2400" b="1" dirty="0">
                <a:solidFill>
                  <a:srgbClr val="FF0000"/>
                </a:solidFill>
                <a:latin typeface="微软雅黑" panose="020B0503020204020204" pitchFamily="34" charset="-122"/>
                <a:ea typeface="微软雅黑" panose="020B0503020204020204" pitchFamily="34" charset="-122"/>
              </a:rPr>
              <a:t>陨落预报</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：初轨确定和精密</a:t>
            </a:r>
            <a:r>
              <a:rPr lang="zh-CN" altLang="en-US" sz="2400" b="1" dirty="0">
                <a:solidFill>
                  <a:srgbClr val="FF0000"/>
                </a:solidFill>
                <a:latin typeface="微软雅黑" panose="020B0503020204020204" pitchFamily="34" charset="-122"/>
                <a:ea typeface="微软雅黑" panose="020B0503020204020204" pitchFamily="34" charset="-122"/>
              </a:rPr>
              <a:t>定轨</a:t>
            </a:r>
            <a:r>
              <a:rPr lang="zh-CN" altLang="en-US" sz="2400" b="1" dirty="0">
                <a:latin typeface="微软雅黑" panose="020B0503020204020204" pitchFamily="34" charset="-122"/>
                <a:ea typeface="微软雅黑" panose="020B0503020204020204" pitchFamily="34" charset="-122"/>
              </a:rPr>
              <a:t>原理</a:t>
            </a:r>
          </a:p>
          <a:p>
            <a:pPr marL="342900" indent="-342900">
              <a:lnSpc>
                <a:spcPct val="12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：人造天体</a:t>
            </a:r>
            <a:r>
              <a:rPr lang="zh-CN" altLang="en-US" sz="2400" b="1" dirty="0">
                <a:solidFill>
                  <a:srgbClr val="FF0000"/>
                </a:solidFill>
                <a:latin typeface="微软雅黑" panose="020B0503020204020204" pitchFamily="34" charset="-122"/>
                <a:ea typeface="微软雅黑" panose="020B0503020204020204" pitchFamily="34" charset="-122"/>
              </a:rPr>
              <a:t>旋转</a:t>
            </a:r>
            <a:r>
              <a:rPr lang="zh-CN" altLang="en-US" sz="2400" b="1" dirty="0">
                <a:latin typeface="微软雅黑" panose="020B0503020204020204" pitchFamily="34" charset="-122"/>
                <a:ea typeface="微软雅黑" panose="020B0503020204020204" pitchFamily="34" charset="-122"/>
              </a:rPr>
              <a:t>动力学</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：轨道误差和</a:t>
            </a:r>
            <a:r>
              <a:rPr lang="zh-CN" altLang="en-US" sz="2400" b="1" dirty="0">
                <a:solidFill>
                  <a:srgbClr val="FF0000"/>
                </a:solidFill>
                <a:latin typeface="微软雅黑" panose="020B0503020204020204" pitchFamily="34" charset="-122"/>
                <a:ea typeface="微软雅黑" panose="020B0503020204020204" pitchFamily="34" charset="-122"/>
              </a:rPr>
              <a:t>碰撞概率</a:t>
            </a:r>
            <a:r>
              <a:rPr lang="zh-CN" altLang="en-US" sz="2400" b="1" dirty="0">
                <a:latin typeface="微软雅黑" panose="020B0503020204020204" pitchFamily="34" charset="-122"/>
                <a:ea typeface="微软雅黑" panose="020B0503020204020204" pitchFamily="34" charset="-122"/>
              </a:rPr>
              <a:t>计算</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15-16</a:t>
            </a:r>
            <a:r>
              <a:rPr lang="zh-CN" altLang="en-US" sz="2400" b="1" dirty="0">
                <a:latin typeface="微软雅黑" panose="020B0503020204020204" pitchFamily="34" charset="-122"/>
                <a:ea typeface="微软雅黑" panose="020B0503020204020204" pitchFamily="34" charset="-122"/>
              </a:rPr>
              <a:t>：空间目标</a:t>
            </a:r>
            <a:r>
              <a:rPr lang="zh-CN" altLang="en-US" sz="2400" b="1" dirty="0">
                <a:solidFill>
                  <a:srgbClr val="FF0000"/>
                </a:solidFill>
                <a:latin typeface="微软雅黑" panose="020B0503020204020204" pitchFamily="34" charset="-122"/>
                <a:ea typeface="微软雅黑" panose="020B0503020204020204" pitchFamily="34" charset="-122"/>
              </a:rPr>
              <a:t>编目</a:t>
            </a:r>
            <a:r>
              <a:rPr lang="zh-CN" altLang="en-US" sz="2400" b="1" dirty="0">
                <a:latin typeface="微软雅黑" panose="020B0503020204020204" pitchFamily="34" charset="-122"/>
                <a:ea typeface="微软雅黑" panose="020B0503020204020204" pitchFamily="34" charset="-122"/>
              </a:rPr>
              <a:t>概念与基本流程</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课程内容</a:t>
            </a:r>
          </a:p>
        </p:txBody>
      </p:sp>
      <p:pic>
        <p:nvPicPr>
          <p:cNvPr id="8" name="图形 7" descr="困惑的脸轮廓 纯色填充">
            <a:extLst>
              <a:ext uri="{FF2B5EF4-FFF2-40B4-BE49-F238E27FC236}">
                <a16:creationId xmlns:a16="http://schemas.microsoft.com/office/drawing/2014/main" id="{11381CA8-68C6-BB6A-A700-2F23F11CF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5437" y="2967087"/>
            <a:ext cx="571360" cy="571360"/>
          </a:xfrm>
          <a:prstGeom prst="rect">
            <a:avLst/>
          </a:prstGeom>
        </p:spPr>
      </p:pic>
      <p:pic>
        <p:nvPicPr>
          <p:cNvPr id="10" name="图形 9" descr="眩晕的脸轮廓 纯色填充">
            <a:extLst>
              <a:ext uri="{FF2B5EF4-FFF2-40B4-BE49-F238E27FC236}">
                <a16:creationId xmlns:a16="http://schemas.microsoft.com/office/drawing/2014/main" id="{C48DD813-BA21-FDC6-609F-BF40701D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5437" y="4034734"/>
            <a:ext cx="571360" cy="571360"/>
          </a:xfrm>
          <a:prstGeom prst="rect">
            <a:avLst/>
          </a:prstGeom>
        </p:spPr>
      </p:pic>
      <p:pic>
        <p:nvPicPr>
          <p:cNvPr id="12" name="图形 11" descr="紧张的脸轮廓 纯色填充">
            <a:extLst>
              <a:ext uri="{FF2B5EF4-FFF2-40B4-BE49-F238E27FC236}">
                <a16:creationId xmlns:a16="http://schemas.microsoft.com/office/drawing/2014/main" id="{612E488C-1DBE-817E-A7AE-34BE5815D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5437" y="3500911"/>
            <a:ext cx="571360" cy="571360"/>
          </a:xfrm>
          <a:prstGeom prst="rect">
            <a:avLst/>
          </a:prstGeom>
        </p:spPr>
      </p:pic>
      <p:sp>
        <p:nvSpPr>
          <p:cNvPr id="13" name="矩形 12">
            <a:extLst>
              <a:ext uri="{FF2B5EF4-FFF2-40B4-BE49-F238E27FC236}">
                <a16:creationId xmlns:a16="http://schemas.microsoft.com/office/drawing/2014/main" id="{FB4CD1C4-3CE2-FF71-EC41-3BD9E98D3D6E}"/>
              </a:ext>
            </a:extLst>
          </p:cNvPr>
          <p:cNvSpPr/>
          <p:nvPr/>
        </p:nvSpPr>
        <p:spPr>
          <a:xfrm>
            <a:off x="8306797" y="3021935"/>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必须掌握，不懂赶紧问</a:t>
            </a:r>
            <a:endParaRPr lang="zh-CN" sz="24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4068A26-5D15-9FB1-6DB7-873A50321B50}"/>
              </a:ext>
            </a:extLst>
          </p:cNvPr>
          <p:cNvSpPr/>
          <p:nvPr/>
        </p:nvSpPr>
        <p:spPr>
          <a:xfrm>
            <a:off x="8306797" y="3561718"/>
            <a:ext cx="3041745"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拓展学习，随缘</a:t>
            </a:r>
            <a:endParaRPr lang="zh-CN" sz="24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836B75B-97FF-CAB9-CC4F-4C6C7D63E5B6}"/>
              </a:ext>
            </a:extLst>
          </p:cNvPr>
          <p:cNvSpPr/>
          <p:nvPr/>
        </p:nvSpPr>
        <p:spPr>
          <a:xfrm>
            <a:off x="8312969" y="4089581"/>
            <a:ext cx="3868414"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混个脸熟，记住我名字就行</a:t>
            </a:r>
            <a:endParaRPr lang="zh-CN" sz="2400" b="1" dirty="0">
              <a:latin typeface="微软雅黑" panose="020B0503020204020204" pitchFamily="34" charset="-122"/>
              <a:ea typeface="微软雅黑" panose="020B0503020204020204" pitchFamily="34" charset="-122"/>
            </a:endParaRPr>
          </a:p>
        </p:txBody>
      </p:sp>
      <p:sp>
        <p:nvSpPr>
          <p:cNvPr id="4" name="左大括号 3">
            <a:extLst>
              <a:ext uri="{FF2B5EF4-FFF2-40B4-BE49-F238E27FC236}">
                <a16:creationId xmlns:a16="http://schemas.microsoft.com/office/drawing/2014/main" id="{F3AC3F73-063B-9156-33F8-36F9CFA42AC0}"/>
              </a:ext>
            </a:extLst>
          </p:cNvPr>
          <p:cNvSpPr/>
          <p:nvPr/>
        </p:nvSpPr>
        <p:spPr>
          <a:xfrm flipH="1">
            <a:off x="7060897" y="4089581"/>
            <a:ext cx="628528" cy="2171860"/>
          </a:xfrm>
          <a:prstGeom prst="leftBrace">
            <a:avLst>
              <a:gd name="adj1" fmla="val 6658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F4D79796-EAB4-C4DF-E471-34B0DB60D0CE}"/>
              </a:ext>
            </a:extLst>
          </p:cNvPr>
          <p:cNvSpPr/>
          <p:nvPr/>
        </p:nvSpPr>
        <p:spPr>
          <a:xfrm flipH="1">
            <a:off x="7060897" y="1052513"/>
            <a:ext cx="628528" cy="2859965"/>
          </a:xfrm>
          <a:prstGeom prst="leftBrace">
            <a:avLst>
              <a:gd name="adj1" fmla="val 66581"/>
              <a:gd name="adj2" fmla="val 50000"/>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197B91-6164-1C55-65E0-83AA0F44E772}"/>
              </a:ext>
            </a:extLst>
          </p:cNvPr>
          <p:cNvSpPr/>
          <p:nvPr/>
        </p:nvSpPr>
        <p:spPr>
          <a:xfrm>
            <a:off x="7779611" y="2302561"/>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人造天体动力学</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559D915-C2DD-FE4C-497F-166A9DC38695}"/>
              </a:ext>
            </a:extLst>
          </p:cNvPr>
          <p:cNvSpPr/>
          <p:nvPr/>
        </p:nvSpPr>
        <p:spPr>
          <a:xfrm>
            <a:off x="7779611" y="4944678"/>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空间态势感知</a:t>
            </a:r>
            <a:endParaRPr 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695" y="1052513"/>
            <a:ext cx="11376025" cy="4608441"/>
          </a:xfrm>
          <a:prstGeom prst="rect">
            <a:avLst/>
          </a:prstGeom>
        </p:spPr>
        <p:txBody>
          <a:bodyPr wrap="square">
            <a:spAutoFit/>
          </a:bodyPr>
          <a:lstStyle/>
          <a:p>
            <a:pPr marL="342900" lvl="0" indent="-342900" algn="l" fontAlgn="auto">
              <a:lnSpc>
                <a:spcPct val="150000"/>
              </a:lnSpc>
              <a:spcAft>
                <a:spcPts val="0"/>
              </a:spcAft>
              <a:buClrTx/>
              <a:buSzTx/>
              <a:buFont typeface="Arial" panose="020B0604020202020204" pitchFamily="34" charset="0"/>
              <a:buChar char="•"/>
            </a:pP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航天动力学引论</a:t>
            </a: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航天器定轨理论与应用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天体力学基础</a:t>
            </a:r>
            <a:r>
              <a:rPr lang="en-US" altLang="zh-CN" sz="2800" dirty="0">
                <a:latin typeface="微软雅黑" panose="020B0503020204020204" pitchFamily="34" charset="-122"/>
                <a:ea typeface="微软雅黑" panose="020B0503020204020204" pitchFamily="34" charset="-122"/>
                <a:sym typeface="+mn-ea"/>
              </a:rPr>
              <a:t>》</a:t>
            </a:r>
          </a:p>
          <a:p>
            <a:pPr marL="342900" lvl="0" indent="-342900" algn="l" fontAlgn="auto">
              <a:lnSpc>
                <a:spcPct val="150000"/>
              </a:lnSpc>
              <a:spcAft>
                <a:spcPts val="0"/>
              </a:spcAft>
              <a:buClrTx/>
              <a:buSzTx/>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参考坐标系及航天应用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球面天文学</a:t>
            </a:r>
            <a:r>
              <a:rPr lang="en-US" altLang="zh-CN" sz="28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（夏</a:t>
            </a:r>
            <a:r>
              <a:rPr lang="en-US" altLang="zh-CN" sz="1600" dirty="0">
                <a:latin typeface="微软雅黑" panose="020B0503020204020204" pitchFamily="34" charset="-122"/>
                <a:ea typeface="微软雅黑" panose="020B0503020204020204" pitchFamily="34" charset="-122"/>
                <a:sym typeface="+mn-ea"/>
              </a:rPr>
              <a:t>&amp;</a:t>
            </a:r>
            <a:r>
              <a:rPr lang="zh-CN" altLang="en-US" sz="1600" dirty="0">
                <a:latin typeface="微软雅黑" panose="020B0503020204020204" pitchFamily="34" charset="-122"/>
                <a:ea typeface="微软雅黑" panose="020B0503020204020204" pitchFamily="34" charset="-122"/>
                <a:sym typeface="+mn-ea"/>
              </a:rPr>
              <a:t>黄版）（苗版）</a:t>
            </a:r>
            <a:endParaRPr lang="en-US" altLang="zh-CN" sz="28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ts val="1800"/>
              </a:spcBef>
            </a:pPr>
            <a:r>
              <a:rPr lang="en-US" altLang="zh-CN" sz="2000" b="1" dirty="0">
                <a:latin typeface="微软雅黑" panose="020B0503020204020204" pitchFamily="34" charset="-122"/>
                <a:ea typeface="微软雅黑" panose="020B0503020204020204" pitchFamily="34" charset="-122"/>
                <a:sym typeface="+mn-ea"/>
              </a:rPr>
              <a:t>PPT</a:t>
            </a:r>
            <a:r>
              <a:rPr lang="zh-CN" altLang="en-US" sz="2000" b="1" dirty="0">
                <a:latin typeface="微软雅黑" panose="020B0503020204020204" pitchFamily="34" charset="-122"/>
                <a:ea typeface="微软雅黑" panose="020B0503020204020204" pitchFamily="34" charset="-122"/>
                <a:sym typeface="+mn-ea"/>
              </a:rPr>
              <a:t>* 封面标注了内容参考书目章节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主要参考书目</a:t>
            </a:r>
          </a:p>
        </p:txBody>
      </p:sp>
      <p:pic>
        <p:nvPicPr>
          <p:cNvPr id="4" name="图片 3">
            <a:extLst>
              <a:ext uri="{FF2B5EF4-FFF2-40B4-BE49-F238E27FC236}">
                <a16:creationId xmlns:a16="http://schemas.microsoft.com/office/drawing/2014/main" id="{F2D47741-6932-8E86-9120-D10F997D027F}"/>
              </a:ext>
            </a:extLst>
          </p:cNvPr>
          <p:cNvPicPr>
            <a:picLocks noChangeAspect="1"/>
          </p:cNvPicPr>
          <p:nvPr/>
        </p:nvPicPr>
        <p:blipFill>
          <a:blip r:embed="rId2"/>
          <a:stretch>
            <a:fillRect/>
          </a:stretch>
        </p:blipFill>
        <p:spPr>
          <a:xfrm>
            <a:off x="5294613" y="855323"/>
            <a:ext cx="2179840" cy="3006773"/>
          </a:xfrm>
          <a:prstGeom prst="rect">
            <a:avLst/>
          </a:prstGeom>
        </p:spPr>
      </p:pic>
      <p:pic>
        <p:nvPicPr>
          <p:cNvPr id="12" name="图片 11">
            <a:extLst>
              <a:ext uri="{FF2B5EF4-FFF2-40B4-BE49-F238E27FC236}">
                <a16:creationId xmlns:a16="http://schemas.microsoft.com/office/drawing/2014/main" id="{640AAEC4-E2E3-2A99-CD3B-95520022DC03}"/>
              </a:ext>
            </a:extLst>
          </p:cNvPr>
          <p:cNvPicPr>
            <a:picLocks noChangeAspect="1"/>
          </p:cNvPicPr>
          <p:nvPr/>
        </p:nvPicPr>
        <p:blipFill>
          <a:blip r:embed="rId3"/>
          <a:stretch>
            <a:fillRect/>
          </a:stretch>
        </p:blipFill>
        <p:spPr>
          <a:xfrm>
            <a:off x="5441167" y="4190413"/>
            <a:ext cx="1360576" cy="1800000"/>
          </a:xfrm>
          <a:prstGeom prst="rect">
            <a:avLst/>
          </a:prstGeom>
        </p:spPr>
      </p:pic>
      <p:pic>
        <p:nvPicPr>
          <p:cNvPr id="14" name="图片 13">
            <a:extLst>
              <a:ext uri="{FF2B5EF4-FFF2-40B4-BE49-F238E27FC236}">
                <a16:creationId xmlns:a16="http://schemas.microsoft.com/office/drawing/2014/main" id="{53DFA041-BCB5-D47D-0506-8488AA22844E}"/>
              </a:ext>
            </a:extLst>
          </p:cNvPr>
          <p:cNvPicPr>
            <a:picLocks noChangeAspect="1"/>
          </p:cNvPicPr>
          <p:nvPr/>
        </p:nvPicPr>
        <p:blipFill>
          <a:blip r:embed="rId4"/>
          <a:stretch>
            <a:fillRect/>
          </a:stretch>
        </p:blipFill>
        <p:spPr>
          <a:xfrm>
            <a:off x="10892947" y="4190413"/>
            <a:ext cx="1132776" cy="1800000"/>
          </a:xfrm>
          <a:prstGeom prst="rect">
            <a:avLst/>
          </a:prstGeom>
        </p:spPr>
      </p:pic>
      <p:pic>
        <p:nvPicPr>
          <p:cNvPr id="16" name="图片 15">
            <a:extLst>
              <a:ext uri="{FF2B5EF4-FFF2-40B4-BE49-F238E27FC236}">
                <a16:creationId xmlns:a16="http://schemas.microsoft.com/office/drawing/2014/main" id="{E498F423-3AD7-3EC9-B650-E6DB466D78C3}"/>
              </a:ext>
            </a:extLst>
          </p:cNvPr>
          <p:cNvPicPr>
            <a:picLocks noChangeAspect="1"/>
          </p:cNvPicPr>
          <p:nvPr/>
        </p:nvPicPr>
        <p:blipFill>
          <a:blip r:embed="rId5"/>
          <a:stretch>
            <a:fillRect/>
          </a:stretch>
        </p:blipFill>
        <p:spPr>
          <a:xfrm>
            <a:off x="6861041" y="4190413"/>
            <a:ext cx="1203026" cy="1800000"/>
          </a:xfrm>
          <a:prstGeom prst="rect">
            <a:avLst/>
          </a:prstGeom>
        </p:spPr>
      </p:pic>
      <p:pic>
        <p:nvPicPr>
          <p:cNvPr id="20" name="图片 19">
            <a:extLst>
              <a:ext uri="{FF2B5EF4-FFF2-40B4-BE49-F238E27FC236}">
                <a16:creationId xmlns:a16="http://schemas.microsoft.com/office/drawing/2014/main" id="{E4DEC76A-CB38-320F-CA70-C4BAF4D09E4C}"/>
              </a:ext>
            </a:extLst>
          </p:cNvPr>
          <p:cNvPicPr>
            <a:picLocks noChangeAspect="1"/>
          </p:cNvPicPr>
          <p:nvPr/>
        </p:nvPicPr>
        <p:blipFill>
          <a:blip r:embed="rId6"/>
          <a:stretch>
            <a:fillRect/>
          </a:stretch>
        </p:blipFill>
        <p:spPr>
          <a:xfrm>
            <a:off x="9797675" y="852609"/>
            <a:ext cx="1801953" cy="2504124"/>
          </a:xfrm>
          <a:prstGeom prst="rect">
            <a:avLst/>
          </a:prstGeom>
        </p:spPr>
      </p:pic>
      <p:pic>
        <p:nvPicPr>
          <p:cNvPr id="18" name="图片 17">
            <a:extLst>
              <a:ext uri="{FF2B5EF4-FFF2-40B4-BE49-F238E27FC236}">
                <a16:creationId xmlns:a16="http://schemas.microsoft.com/office/drawing/2014/main" id="{526DBB21-7128-A2B1-D603-56B0CE154029}"/>
              </a:ext>
            </a:extLst>
          </p:cNvPr>
          <p:cNvPicPr>
            <a:picLocks noChangeAspect="1"/>
          </p:cNvPicPr>
          <p:nvPr/>
        </p:nvPicPr>
        <p:blipFill>
          <a:blip r:embed="rId7"/>
          <a:stretch>
            <a:fillRect/>
          </a:stretch>
        </p:blipFill>
        <p:spPr>
          <a:xfrm>
            <a:off x="9569024" y="4190413"/>
            <a:ext cx="1264626" cy="1800000"/>
          </a:xfrm>
          <a:prstGeom prst="rect">
            <a:avLst/>
          </a:prstGeom>
        </p:spPr>
      </p:pic>
      <p:pic>
        <p:nvPicPr>
          <p:cNvPr id="1030" name="Picture 6">
            <a:extLst>
              <a:ext uri="{FF2B5EF4-FFF2-40B4-BE49-F238E27FC236}">
                <a16:creationId xmlns:a16="http://schemas.microsoft.com/office/drawing/2014/main" id="{96FAE934-87D8-4C8F-8C14-7C36A2907B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85" t="1778" r="3813" b="1482"/>
          <a:stretch/>
        </p:blipFill>
        <p:spPr bwMode="auto">
          <a:xfrm>
            <a:off x="10449632" y="1710651"/>
            <a:ext cx="1591345" cy="21514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13BE14D-8059-A91E-0720-599DDEF4E43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7591343" y="855323"/>
            <a:ext cx="1645636" cy="2534615"/>
          </a:xfrm>
          <a:prstGeom prst="rect">
            <a:avLst/>
          </a:prstGeom>
        </p:spPr>
      </p:pic>
      <p:sp>
        <p:nvSpPr>
          <p:cNvPr id="2" name="文本框 1">
            <a:extLst>
              <a:ext uri="{FF2B5EF4-FFF2-40B4-BE49-F238E27FC236}">
                <a16:creationId xmlns:a16="http://schemas.microsoft.com/office/drawing/2014/main" id="{E01DCE3E-539F-BC67-FBB3-E5E2D61D4FE5}"/>
              </a:ext>
            </a:extLst>
          </p:cNvPr>
          <p:cNvSpPr txBox="1"/>
          <p:nvPr/>
        </p:nvSpPr>
        <p:spPr>
          <a:xfrm>
            <a:off x="650838" y="6020221"/>
            <a:ext cx="7129181" cy="646331"/>
          </a:xfrm>
          <a:prstGeom prst="rect">
            <a:avLst/>
          </a:prstGeom>
          <a:noFill/>
        </p:spPr>
        <p:txBody>
          <a:bodyPr wrap="square" rtlCol="0">
            <a:spAutoFit/>
          </a:bodyPr>
          <a:lstStyle/>
          <a:p>
            <a:r>
              <a:rPr lang="zh-CN" altLang="en-US" b="1" dirty="0">
                <a:solidFill>
                  <a:srgbClr val="0000FF"/>
                </a:solidFill>
              </a:rPr>
              <a:t>*下载：</a:t>
            </a:r>
            <a:r>
              <a:rPr lang="en-US" altLang="zh-CN" b="1" dirty="0">
                <a:solidFill>
                  <a:srgbClr val="0000FF"/>
                </a:solidFill>
              </a:rPr>
              <a:t> 	</a:t>
            </a:r>
            <a:r>
              <a:rPr lang="en-GB" altLang="zh-CN" b="1" dirty="0">
                <a:solidFill>
                  <a:srgbClr val="0000FF"/>
                </a:solidFill>
              </a:rPr>
              <a:t>https://git.nddc.pmo.ac.cn/linhouyuan/DAOSSA</a:t>
            </a:r>
          </a:p>
          <a:p>
            <a:r>
              <a:rPr lang="en-GB" altLang="zh-CN" b="1" dirty="0">
                <a:solidFill>
                  <a:srgbClr val="0000FF"/>
                </a:solidFill>
              </a:rPr>
              <a:t>	https://github.com/AsBackup/DAOSSA</a:t>
            </a:r>
            <a:endParaRPr lang="zh-CN" altLang="en-US" b="1" dirty="0">
              <a:solidFill>
                <a:srgbClr val="0000FF"/>
              </a:solidFill>
            </a:endParaRPr>
          </a:p>
        </p:txBody>
      </p:sp>
      <p:sp>
        <p:nvSpPr>
          <p:cNvPr id="9" name="矩形 8">
            <a:extLst>
              <a:ext uri="{FF2B5EF4-FFF2-40B4-BE49-F238E27FC236}">
                <a16:creationId xmlns:a16="http://schemas.microsoft.com/office/drawing/2014/main" id="{3CD59662-8896-5F06-38DF-B798410D3510}"/>
              </a:ext>
            </a:extLst>
          </p:cNvPr>
          <p:cNvSpPr/>
          <p:nvPr/>
        </p:nvSpPr>
        <p:spPr>
          <a:xfrm>
            <a:off x="2506783" y="1596276"/>
            <a:ext cx="2904433" cy="261610"/>
          </a:xfrm>
          <a:prstGeom prst="rect">
            <a:avLst/>
          </a:prstGeom>
        </p:spPr>
        <p:txBody>
          <a:bodyPr wrap="square">
            <a:spAutoFit/>
          </a:bodyPr>
          <a:lstStyle/>
          <a:p>
            <a:pPr algn="ctr" fontAlgn="auto">
              <a:spcAft>
                <a:spcPts val="0"/>
              </a:spcAft>
            </a:pPr>
            <a:r>
              <a:rPr lang="zh-CN" altLang="en-US" sz="1100" b="1" dirty="0">
                <a:solidFill>
                  <a:srgbClr val="0000FF"/>
                </a:solidFill>
                <a:latin typeface="微软雅黑" panose="020B0503020204020204" pitchFamily="34" charset="-122"/>
                <a:ea typeface="微软雅黑" panose="020B0503020204020204" pitchFamily="34" charset="-122"/>
              </a:rPr>
              <a:t>如无特指，本课内的“书”就指这本</a:t>
            </a:r>
            <a:endParaRPr lang="zh-CN" sz="1100"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299480E-1AE5-DA72-BD5E-B851B90B4A4D}"/>
              </a:ext>
            </a:extLst>
          </p:cNvPr>
          <p:cNvPicPr>
            <a:picLocks noChangeAspect="1"/>
          </p:cNvPicPr>
          <p:nvPr/>
        </p:nvPicPr>
        <p:blipFill>
          <a:blip r:embed="rId11"/>
          <a:stretch>
            <a:fillRect/>
          </a:stretch>
        </p:blipFill>
        <p:spPr>
          <a:xfrm>
            <a:off x="8199046" y="1770357"/>
            <a:ext cx="1479691" cy="2089527"/>
          </a:xfrm>
          <a:prstGeom prst="rect">
            <a:avLst/>
          </a:prstGeom>
        </p:spPr>
      </p:pic>
      <p:pic>
        <p:nvPicPr>
          <p:cNvPr id="10" name="图片 9">
            <a:extLst>
              <a:ext uri="{FF2B5EF4-FFF2-40B4-BE49-F238E27FC236}">
                <a16:creationId xmlns:a16="http://schemas.microsoft.com/office/drawing/2014/main" id="{4C9BAD25-DC0C-F2A8-7139-02FFAD1ADF7A}"/>
              </a:ext>
            </a:extLst>
          </p:cNvPr>
          <p:cNvPicPr>
            <a:picLocks noChangeAspect="1"/>
          </p:cNvPicPr>
          <p:nvPr/>
        </p:nvPicPr>
        <p:blipFill>
          <a:blip r:embed="rId12"/>
          <a:stretch>
            <a:fillRect/>
          </a:stretch>
        </p:blipFill>
        <p:spPr>
          <a:xfrm>
            <a:off x="7314356" y="2256784"/>
            <a:ext cx="1441321" cy="2005549"/>
          </a:xfrm>
          <a:prstGeom prst="rect">
            <a:avLst/>
          </a:prstGeom>
        </p:spPr>
      </p:pic>
      <p:pic>
        <p:nvPicPr>
          <p:cNvPr id="13" name="图片 12">
            <a:extLst>
              <a:ext uri="{FF2B5EF4-FFF2-40B4-BE49-F238E27FC236}">
                <a16:creationId xmlns:a16="http://schemas.microsoft.com/office/drawing/2014/main" id="{398314D9-2348-9D7E-625E-33952EFDD863}"/>
              </a:ext>
            </a:extLst>
          </p:cNvPr>
          <p:cNvPicPr>
            <a:picLocks noChangeAspect="1"/>
          </p:cNvPicPr>
          <p:nvPr/>
        </p:nvPicPr>
        <p:blipFill>
          <a:blip r:embed="rId13"/>
          <a:stretch>
            <a:fillRect/>
          </a:stretch>
        </p:blipFill>
        <p:spPr>
          <a:xfrm>
            <a:off x="8123365" y="4010413"/>
            <a:ext cx="1386361" cy="2160000"/>
          </a:xfrm>
          <a:prstGeom prst="rect">
            <a:avLst/>
          </a:prstGeom>
        </p:spPr>
      </p:pic>
    </p:spTree>
    <p:extLst>
      <p:ext uri="{BB962C8B-B14F-4D97-AF65-F5344CB8AC3E}">
        <p14:creationId xmlns:p14="http://schemas.microsoft.com/office/powerpoint/2010/main" val="111515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11738"/>
          </a:xfrm>
          <a:prstGeom prst="rect">
            <a:avLst/>
          </a:prstGeom>
        </p:spPr>
        <p:txBody>
          <a:bodyPr wrap="square">
            <a:spAutoFit/>
          </a:bodyPr>
          <a:lstStyle/>
          <a:p>
            <a:pPr marL="342900" lvl="0" indent="-342900" algn="l" fontAlgn="auto">
              <a:lnSpc>
                <a:spcPct val="13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课上：</a:t>
            </a:r>
            <a:r>
              <a:rPr lang="en-US" altLang="zh-CN" sz="2400" b="1" dirty="0">
                <a:solidFill>
                  <a:schemeClr val="tx1"/>
                </a:solidFill>
                <a:latin typeface="微软雅黑" panose="020B0503020204020204" pitchFamily="34" charset="-122"/>
                <a:ea typeface="微软雅黑" panose="020B0503020204020204" pitchFamily="34" charset="-122"/>
                <a:sym typeface="+mn-ea"/>
              </a:rPr>
              <a:t>PPT+</a:t>
            </a:r>
            <a:r>
              <a:rPr lang="zh-CN" altLang="en-US" sz="1400" b="1" dirty="0">
                <a:solidFill>
                  <a:schemeClr val="tx1"/>
                </a:solidFill>
                <a:latin typeface="微软雅黑" panose="020B0503020204020204" pitchFamily="34" charset="-122"/>
                <a:ea typeface="微软雅黑" panose="020B0503020204020204" pitchFamily="34" charset="-122"/>
                <a:sym typeface="+mn-ea"/>
              </a:rPr>
              <a:t>板书</a:t>
            </a: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rgbClr val="FF0000"/>
                </a:solidFill>
                <a:latin typeface="微软雅黑" panose="020B0503020204020204" pitchFamily="34" charset="-122"/>
                <a:ea typeface="微软雅黑" panose="020B0503020204020204" pitchFamily="34" charset="-122"/>
                <a:sym typeface="+mn-ea"/>
              </a:rPr>
              <a:t>讨论</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lvl="0" indent="-342900" algn="l" fontAlgn="auto">
              <a:lnSpc>
                <a:spcPct val="130000"/>
              </a:lnSpc>
              <a:buClrTx/>
              <a:buSzTx/>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课后：</a:t>
            </a:r>
            <a:r>
              <a:rPr lang="zh-CN" altLang="en-US" sz="2400" b="1" dirty="0">
                <a:solidFill>
                  <a:srgbClr val="FF0000"/>
                </a:solidFill>
                <a:latin typeface="微软雅黑" panose="020B0503020204020204" pitchFamily="34" charset="-122"/>
                <a:ea typeface="微软雅黑" panose="020B0503020204020204" pitchFamily="34" charset="-122"/>
                <a:sym typeface="+mn-ea"/>
              </a:rPr>
              <a:t>自己推公式</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indent="-342900">
              <a:lnSpc>
                <a:spcPct val="13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考核：实习报告</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rPr>
              <a:t>基本概念应用</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作不同时间系统的演化图</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坐标转换矩阵</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2-3</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sym typeface="+mn-ea"/>
              </a:rPr>
              <a:t>查找转换</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地平坐标结果差异</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4</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判断目标可见性</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5-6</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轨道预报</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8</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初轨计算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11</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14</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目标识别</a:t>
            </a:r>
            <a:r>
              <a:rPr lang="zh-CN" altLang="en-US" sz="2000" b="1" dirty="0">
                <a:solidFill>
                  <a:srgbClr val="0000FF"/>
                </a:solidFill>
                <a:latin typeface="微软雅黑" panose="020B0503020204020204" pitchFamily="34" charset="-122"/>
                <a:ea typeface="微软雅黑" panose="020B0503020204020204" pitchFamily="34" charset="-122"/>
                <a:sym typeface="+mn-ea"/>
              </a:rPr>
              <a:t>（附加</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15</a:t>
            </a:r>
            <a:r>
              <a:rPr lang="zh-CN" altLang="en-US" sz="1600" b="1" dirty="0">
                <a:latin typeface="微软雅黑" panose="020B0503020204020204" pitchFamily="34" charset="-122"/>
                <a:ea typeface="微软雅黑" panose="020B0503020204020204" pitchFamily="34" charset="-122"/>
                <a:sym typeface="+mn-ea"/>
              </a:rPr>
              <a:t>节</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6" name="矩形 5"/>
          <p:cNvSpPr/>
          <p:nvPr/>
        </p:nvSpPr>
        <p:spPr>
          <a:xfrm>
            <a:off x="5904379" y="1156359"/>
            <a:ext cx="6210300" cy="1082669"/>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本课程的教学主战场在课后</a:t>
            </a:r>
            <a:endParaRPr lang="zh-CN" altLang="zh-CN" sz="2800"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zh-CN" altLang="en-US" sz="2800" b="1" dirty="0">
                <a:latin typeface="微软雅黑" panose="020B0503020204020204" pitchFamily="34" charset="-122"/>
                <a:ea typeface="微软雅黑" panose="020B0503020204020204" pitchFamily="34" charset="-122"/>
              </a:rPr>
              <a:t>随时提问</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授课方式和考核方式</a:t>
            </a:r>
          </a:p>
        </p:txBody>
      </p:sp>
      <p:sp>
        <p:nvSpPr>
          <p:cNvPr id="4" name="矩形 3">
            <a:extLst>
              <a:ext uri="{FF2B5EF4-FFF2-40B4-BE49-F238E27FC236}">
                <a16:creationId xmlns:a16="http://schemas.microsoft.com/office/drawing/2014/main" id="{8B675E23-F6CF-CF0B-2B20-DA324CF7D2BE}"/>
              </a:ext>
            </a:extLst>
          </p:cNvPr>
          <p:cNvSpPr/>
          <p:nvPr/>
        </p:nvSpPr>
        <p:spPr>
          <a:xfrm>
            <a:off x="5340815" y="2337332"/>
            <a:ext cx="3936533" cy="400110"/>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所有操作流程都在教材或</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中</a:t>
            </a:r>
            <a:endParaRPr lang="en-US" altLang="zh-CN" sz="20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0D2DBD3-8175-93B2-6BF2-12D40C783CB3}"/>
              </a:ext>
            </a:extLst>
          </p:cNvPr>
          <p:cNvSpPr/>
          <p:nvPr/>
        </p:nvSpPr>
        <p:spPr>
          <a:xfrm>
            <a:off x="5770397" y="4302877"/>
            <a:ext cx="5982818" cy="2286332"/>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fontAlgn="auto">
              <a:lnSpc>
                <a:spcPct val="12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要求包含：</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报告</a:t>
            </a:r>
            <a:r>
              <a:rPr lang="zh-CN" altLang="en-US" sz="1200" b="1" dirty="0">
                <a:solidFill>
                  <a:srgbClr val="FF0000"/>
                </a:solidFill>
                <a:latin typeface="微软雅黑" panose="020B0503020204020204" pitchFamily="34" charset="-122"/>
                <a:ea typeface="微软雅黑" panose="020B0503020204020204" pitchFamily="34" charset="-122"/>
              </a:rPr>
              <a:t>（形式不限）</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给出中间过程和数据，结论和分析</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代码：</a:t>
            </a:r>
            <a:r>
              <a:rPr lang="zh-CN" altLang="en-US" b="1" dirty="0">
                <a:solidFill>
                  <a:schemeClr val="tx1"/>
                </a:solidFill>
                <a:latin typeface="微软雅黑" panose="020B0503020204020204" pitchFamily="34" charset="-122"/>
                <a:ea typeface="微软雅黑" panose="020B0503020204020204" pitchFamily="34" charset="-122"/>
              </a:rPr>
              <a:t>建议用</a:t>
            </a:r>
            <a:r>
              <a:rPr lang="en-US" altLang="zh-CN" b="1" dirty="0">
                <a:solidFill>
                  <a:schemeClr val="tx1"/>
                </a:solidFill>
                <a:latin typeface="微软雅黑" panose="020B0503020204020204" pitchFamily="34" charset="-122"/>
                <a:ea typeface="微软雅黑" panose="020B0503020204020204" pitchFamily="34" charset="-122"/>
              </a:rPr>
              <a:t>Python</a:t>
            </a:r>
            <a:r>
              <a:rPr lang="zh-CN" altLang="en-US" b="1" dirty="0">
                <a:solidFill>
                  <a:schemeClr val="tx1"/>
                </a:solidFill>
                <a:latin typeface="微软雅黑" panose="020B0503020204020204" pitchFamily="34" charset="-122"/>
                <a:ea typeface="微软雅黑" panose="020B0503020204020204" pitchFamily="34" charset="-122"/>
              </a:rPr>
              <a:t>方便我修改</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发送邮件：</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ustc.edu.cn</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（容量大）</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0000FF"/>
                </a:solidFill>
                <a:latin typeface="微软雅黑" panose="020B0503020204020204" pitchFamily="34" charset="-122"/>
                <a:ea typeface="微软雅黑" panose="020B0503020204020204" pitchFamily="34" charset="-122"/>
              </a:rPr>
              <a:t>报告可以修改后重交，评分以最后一次为准</a:t>
            </a:r>
            <a:endParaRPr lang="en-US" altLang="zh-CN"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FF0000"/>
                </a:solidFill>
                <a:latin typeface="微软雅黑" panose="020B0503020204020204" pitchFamily="34" charset="-122"/>
                <a:ea typeface="微软雅黑" panose="020B0503020204020204" pitchFamily="34" charset="-122"/>
              </a:rPr>
              <a:t>作弊抄袭，双方课程</a:t>
            </a:r>
            <a:r>
              <a:rPr lang="en-US" altLang="zh-CN" b="1" dirty="0">
                <a:solidFill>
                  <a:srgbClr val="FF0000"/>
                </a:solidFill>
                <a:latin typeface="微软雅黑" panose="020B0503020204020204" pitchFamily="34" charset="-122"/>
                <a:ea typeface="微软雅黑" panose="020B0503020204020204" pitchFamily="34" charset="-122"/>
              </a:rPr>
              <a:t>0</a:t>
            </a:r>
            <a:r>
              <a:rPr lang="zh-CN" altLang="en-US" b="1" dirty="0">
                <a:solidFill>
                  <a:srgbClr val="FF0000"/>
                </a:solidFill>
                <a:latin typeface="微软雅黑" panose="020B0503020204020204" pitchFamily="34" charset="-122"/>
                <a:ea typeface="微软雅黑" panose="020B0503020204020204" pitchFamily="34" charset="-122"/>
              </a:rPr>
              <a:t>分</a:t>
            </a:r>
            <a:endParaRPr lang="zh-CN" b="1"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BB63E74C-0D4F-5582-5B2C-5D19F960D715}"/>
              </a:ext>
            </a:extLst>
          </p:cNvPr>
          <p:cNvCxnSpPr>
            <a:cxnSpLocks/>
          </p:cNvCxnSpPr>
          <p:nvPr/>
        </p:nvCxnSpPr>
        <p:spPr>
          <a:xfrm>
            <a:off x="197315" y="5998478"/>
            <a:ext cx="4933950" cy="0"/>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6EEE882-023A-1409-AB9F-22CDCE429DB5}"/>
              </a:ext>
            </a:extLst>
          </p:cNvPr>
          <p:cNvSpPr txBox="1"/>
          <p:nvPr/>
        </p:nvSpPr>
        <p:spPr>
          <a:xfrm>
            <a:off x="247439" y="3507542"/>
            <a:ext cx="462838" cy="1815882"/>
          </a:xfrm>
          <a:prstGeom prst="rect">
            <a:avLst/>
          </a:prstGeom>
          <a:noFill/>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截止课程结束前</a:t>
            </a:r>
            <a:endParaRPr lang="zh-CN" altLang="en-US" sz="1600" dirty="0"/>
          </a:p>
        </p:txBody>
      </p:sp>
    </p:spTree>
    <p:extLst>
      <p:ext uri="{BB962C8B-B14F-4D97-AF65-F5344CB8AC3E}">
        <p14:creationId xmlns:p14="http://schemas.microsoft.com/office/powerpoint/2010/main" val="3870109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37854</TotalTime>
  <Words>571</Words>
  <Application>Microsoft Office PowerPoint</Application>
  <PresentationFormat>宽屏</PresentationFormat>
  <Paragraphs>72</Paragraphs>
  <Slides>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等线</vt:lpstr>
      <vt:lpstr>华文行楷</vt:lpstr>
      <vt:lpstr>微软雅黑</vt:lpstr>
      <vt:lpstr>Arial</vt:lpstr>
      <vt:lpstr>Calibri</vt:lpstr>
      <vt:lpstr>Times New Roman</vt:lpstr>
      <vt:lpstr>Wingdings</vt:lpstr>
      <vt:lpstr>数学物理科学部 模板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267</cp:revision>
  <dcterms:created xsi:type="dcterms:W3CDTF">2022-10-24T14:28:29Z</dcterms:created>
  <dcterms:modified xsi:type="dcterms:W3CDTF">2024-08-27T07:16:07Z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